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 (MS)" panose="020F0502020204030204" pitchFamily="34" charset="0"/>
      <p:regular r:id="rId25"/>
    </p:embeddedFont>
    <p:embeddedFont>
      <p:font typeface="Calibri (MS) Bold" panose="020F0702030404030204" pitchFamily="34" charset="0"/>
      <p:regular r:id="rId26"/>
      <p:bold r:id="rId27"/>
    </p:embeddedFont>
    <p:embeddedFont>
      <p:font typeface="Calibri (MS) Bold Italics" panose="020F07020304040A0204" pitchFamily="34" charset="0"/>
      <p:regular r:id="rId28"/>
      <p:bold r:id="rId29"/>
      <p:italic r:id="rId30"/>
      <p:boldItalic r:id="rId31"/>
    </p:embeddedFont>
    <p:embeddedFont>
      <p:font typeface="Calibri (MS) Italics" panose="020F05020202040A0204" pitchFamily="34" charset="0"/>
      <p:regular r:id="rId32"/>
      <p:italic r:id="rId33"/>
    </p:embeddedFont>
    <p:embeddedFont>
      <p:font typeface="HK Grotesk Bold" pitchFamily="2" charset="7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01" autoAdjust="0"/>
  </p:normalViewPr>
  <p:slideViewPr>
    <p:cSldViewPr>
      <p:cViewPr varScale="1">
        <p:scale>
          <a:sx n="73" d="100"/>
          <a:sy n="73" d="100"/>
        </p:scale>
        <p:origin x="70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7350" y="3069519"/>
            <a:ext cx="14973300" cy="2742614"/>
            <a:chOff x="0" y="0"/>
            <a:chExt cx="18288000" cy="3349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3349758"/>
            </a:xfrm>
            <a:custGeom>
              <a:avLst/>
              <a:gdLst/>
              <a:ahLst/>
              <a:cxnLst/>
              <a:rect l="l" t="t" r="r" b="b"/>
              <a:pathLst>
                <a:path w="18288000" h="3349758">
                  <a:moveTo>
                    <a:pt x="0" y="0"/>
                  </a:moveTo>
                  <a:lnTo>
                    <a:pt x="18288000" y="0"/>
                  </a:lnTo>
                  <a:lnTo>
                    <a:pt x="18288000" y="3349758"/>
                  </a:lnTo>
                  <a:lnTo>
                    <a:pt x="0" y="3349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8288000" cy="326403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8748"/>
                </a:lnSpc>
              </a:pPr>
              <a:r>
                <a:rPr lang="en-US" sz="8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INFO 5602</a:t>
              </a:r>
            </a:p>
            <a:p>
              <a:pPr algn="ctr">
                <a:lnSpc>
                  <a:spcPts val="8748"/>
                </a:lnSpc>
              </a:pPr>
              <a:r>
                <a:rPr lang="en-US" sz="8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Information Visualization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77440" y="6707310"/>
            <a:ext cx="13533120" cy="50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Group Project Reporting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 Analysis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730640"/>
            <a:ext cx="15681960" cy="617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just">
              <a:lnSpc>
                <a:spcPts val="4829"/>
              </a:lnSpc>
              <a:buFont typeface="Arial"/>
              <a:buChar char="•"/>
            </a:pPr>
            <a:r>
              <a:rPr lang="en-US" sz="34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 Series Trends: </a:t>
            </a:r>
            <a:r>
              <a:rPr lang="en-US" sz="34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Analyzed </a:t>
            </a:r>
            <a:r>
              <a:rPr lang="en-US" sz="34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monthly, day-of-week,</a:t>
            </a:r>
            <a:r>
              <a:rPr lang="en-US" sz="34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4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hour-of-day</a:t>
            </a:r>
            <a:r>
              <a:rPr lang="en-US" sz="34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patterns to reveal demand cycles and peak sales periods.</a:t>
            </a:r>
          </a:p>
          <a:p>
            <a:pPr algn="just">
              <a:lnSpc>
                <a:spcPts val="2070"/>
              </a:lnSpc>
            </a:pPr>
            <a:endParaRPr lang="en-US" sz="34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Store Performance Comparison: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Compared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revenue, transaction counts,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average order value (AOV)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across the three NYC locations to identify operational differences.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Mix Analysis: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Evaluated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revenue share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by product category (Coffee, Tea, Bakery, etc.) and identified top-performing product types.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Cross-Analysis: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Combined multiple dimensions: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 × product category</a:t>
            </a: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store × product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mix, to discover deeper behavioral and sales patterns.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Monthly Trend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689710"/>
            <a:ext cx="15681960" cy="554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Revenue Growth: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Monthly revenue shows a strong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upward trajectory,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increasing from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$81.7K in January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to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$166.5K in June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-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more than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double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in six months.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Customer Growth: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Transaction counts rise consistently, indicating genuine increases in customer volume rather than price effects.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Peak Months: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May and June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record the highest revenue, suggesting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seasonal demand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or successful marketing during early summer.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Demand Drivers: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Parallel growth in revenue and transaction trends confirms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demand-driven scaling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rather than one-time spikes.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Monthly Trend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625846" y="2739528"/>
            <a:ext cx="11588927" cy="6518772"/>
          </a:xfrm>
          <a:custGeom>
            <a:avLst/>
            <a:gdLst/>
            <a:ahLst/>
            <a:cxnLst/>
            <a:rect l="l" t="t" r="r" b="b"/>
            <a:pathLst>
              <a:path w="11588927" h="6518772">
                <a:moveTo>
                  <a:pt x="0" y="0"/>
                </a:moveTo>
                <a:lnTo>
                  <a:pt x="11588928" y="0"/>
                </a:lnTo>
                <a:lnTo>
                  <a:pt x="11588928" y="6518772"/>
                </a:lnTo>
                <a:lnTo>
                  <a:pt x="0" y="6518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" b="-4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7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21031200" cy="25939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804"/>
                </a:lnSpc>
              </a:pPr>
              <a:r>
                <a:rPr lang="en-US" sz="7000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Day-of-Week Trend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3237420"/>
            <a:ext cx="8509173" cy="4795406"/>
          </a:xfrm>
          <a:custGeom>
            <a:avLst/>
            <a:gdLst/>
            <a:ahLst/>
            <a:cxnLst/>
            <a:rect l="l" t="t" r="r" b="b"/>
            <a:pathLst>
              <a:path w="8509173" h="4795406">
                <a:moveTo>
                  <a:pt x="0" y="0"/>
                </a:moveTo>
                <a:lnTo>
                  <a:pt x="8509173" y="0"/>
                </a:lnTo>
                <a:lnTo>
                  <a:pt x="8509173" y="4795407"/>
                </a:lnTo>
                <a:lnTo>
                  <a:pt x="0" y="479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103068"/>
            <a:ext cx="7791342" cy="437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8"/>
              </a:lnSpc>
            </a:pPr>
            <a:r>
              <a:rPr lang="en-US" sz="3100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Day-of-Week Trends: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Sales remain steady across all days, with only minor differences between weekdays and weekends. </a:t>
            </a:r>
          </a:p>
          <a:p>
            <a:pPr marL="669291" lvl="1" indent="-334646" algn="just">
              <a:lnSpc>
                <a:spcPts val="4278"/>
              </a:lnSpc>
              <a:buFont typeface="Arial"/>
              <a:buChar char="•"/>
            </a:pP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Monday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Friday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show slightly higher revenue.</a:t>
            </a:r>
          </a:p>
          <a:p>
            <a:pPr marL="669291" lvl="1" indent="-334646" algn="just">
              <a:lnSpc>
                <a:spcPts val="4278"/>
              </a:lnSpc>
              <a:buFont typeface="Arial"/>
              <a:buChar char="•"/>
            </a:pP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Saturday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is marginally lower, indicating consistent but not weekend-dependent demand.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7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21031200" cy="25939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804"/>
                </a:lnSpc>
              </a:pPr>
              <a:r>
                <a:rPr lang="en-US" sz="7000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– Hour-of-Day Trend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229600" y="3614899"/>
            <a:ext cx="9791260" cy="4271437"/>
          </a:xfrm>
          <a:custGeom>
            <a:avLst/>
            <a:gdLst/>
            <a:ahLst/>
            <a:cxnLst/>
            <a:rect l="l" t="t" r="r" b="b"/>
            <a:pathLst>
              <a:path w="9791260" h="4271437">
                <a:moveTo>
                  <a:pt x="0" y="0"/>
                </a:moveTo>
                <a:lnTo>
                  <a:pt x="9791260" y="0"/>
                </a:lnTo>
                <a:lnTo>
                  <a:pt x="9791260" y="4271438"/>
                </a:lnTo>
                <a:lnTo>
                  <a:pt x="0" y="4271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57300" y="3009900"/>
            <a:ext cx="6362700" cy="5481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96"/>
              </a:lnSpc>
            </a:pPr>
            <a:r>
              <a:rPr lang="en-US" sz="3100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Time-of-Day Trends: </a:t>
            </a:r>
          </a:p>
          <a:p>
            <a:pPr marL="609609" lvl="1" indent="-304805" algn="just">
              <a:lnSpc>
                <a:spcPts val="3896"/>
              </a:lnSpc>
              <a:buFont typeface="Arial"/>
              <a:buChar char="•"/>
            </a:pP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Strong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morning concentration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from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 AM – 11 AM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contributing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over 50 % of total revenue.</a:t>
            </a:r>
          </a:p>
          <a:p>
            <a:pPr marL="609609" lvl="1" indent="-304805" algn="just">
              <a:lnSpc>
                <a:spcPts val="3896"/>
              </a:lnSpc>
              <a:buFont typeface="Arial"/>
              <a:buChar char="•"/>
            </a:pP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 AM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is the single highest-earning hour, followed by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8 - 9 AM,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reflecting commuter coffee demand.</a:t>
            </a:r>
          </a:p>
          <a:p>
            <a:pPr marL="609609" lvl="1" indent="-304805" algn="just">
              <a:lnSpc>
                <a:spcPts val="3896"/>
              </a:lnSpc>
              <a:buFont typeface="Arial"/>
              <a:buChar char="•"/>
            </a:pP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Afternoon sales are steady but moderate, signaling potential for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off-peak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promotions.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Store Performance by Location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689710"/>
            <a:ext cx="15681960" cy="579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Balanced Revenue Split: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All three stores contribute almost equally to total revenue (~33% each of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$698.8K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).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 Performer: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Hell’s Kitchen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leads slightly at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≈ $236.5K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followed by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Astoria (~ $232.2K)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 (~ $230.1K)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Customer Reach: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Comparable transaction volumes across all stores indicate consistent demand and similar customer bases.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Takeaway: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Store performance is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balanced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suggesting that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location is not a major differentiator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- operations and customer traffic remain strong across all regions.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Store Performance by Location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1594"/>
            <a:ext cx="16230600" cy="5261420"/>
          </a:xfrm>
          <a:custGeom>
            <a:avLst/>
            <a:gdLst/>
            <a:ahLst/>
            <a:cxnLst/>
            <a:rect l="l" t="t" r="r" b="b"/>
            <a:pathLst>
              <a:path w="16230600" h="5261420">
                <a:moveTo>
                  <a:pt x="0" y="0"/>
                </a:moveTo>
                <a:lnTo>
                  <a:pt x="16230600" y="0"/>
                </a:lnTo>
                <a:lnTo>
                  <a:pt x="16230600" y="5261420"/>
                </a:lnTo>
                <a:lnTo>
                  <a:pt x="0" y="5261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Product Category Performance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689710"/>
            <a:ext cx="15681960" cy="579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Core Revenue Drivers: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 ($269.9K, ~38.6%)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 ($196.4K, ~28.1%)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are the main revenue pillars, together contributing nearly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67%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of total sales.</a:t>
            </a:r>
          </a:p>
          <a:p>
            <a:pPr algn="just">
              <a:lnSpc>
                <a:spcPts val="2070"/>
              </a:lnSpc>
            </a:pPr>
            <a:endParaRPr lang="en-US" sz="3399" b="1" dirty="0">
              <a:solidFill>
                <a:srgbClr val="522F1C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Supporting Categories: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Bakery ($82.3K, ~11.8%)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Drinking Chocolate ($72.4K, ~10.4%)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add meaningful cross-sell opportunities and drive combo purchases.</a:t>
            </a:r>
          </a:p>
          <a:p>
            <a:pPr algn="just">
              <a:lnSpc>
                <a:spcPts val="2070"/>
              </a:lnSpc>
            </a:pPr>
            <a:endParaRPr lang="en-US" sz="3399" dirty="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Niche Offerings: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 Beans (~5.7%)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smaller packaged goods contribute less overall but may carry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higher profit margins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brand value.</a:t>
            </a:r>
          </a:p>
          <a:p>
            <a:pPr algn="just">
              <a:lnSpc>
                <a:spcPts val="2070"/>
              </a:lnSpc>
            </a:pPr>
            <a:endParaRPr lang="en-US" sz="3399" dirty="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2070"/>
              </a:lnSpc>
            </a:pPr>
            <a:endParaRPr lang="en-US" sz="3399" dirty="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91"/>
              </a:lnSpc>
            </a:pP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Takeaway: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The shop’s success relies heavily on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beverage sales,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while complementary food and specialty items support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upselling and diversification.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Product Category Performance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54123" y="3263633"/>
            <a:ext cx="8313535" cy="5116828"/>
          </a:xfrm>
          <a:custGeom>
            <a:avLst/>
            <a:gdLst/>
            <a:ahLst/>
            <a:cxnLst/>
            <a:rect l="l" t="t" r="r" b="b"/>
            <a:pathLst>
              <a:path w="8313535" h="5116828">
                <a:moveTo>
                  <a:pt x="0" y="0"/>
                </a:moveTo>
                <a:lnTo>
                  <a:pt x="8313535" y="0"/>
                </a:lnTo>
                <a:lnTo>
                  <a:pt x="8313535" y="5116829"/>
                </a:lnTo>
                <a:lnTo>
                  <a:pt x="0" y="5116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324741" y="3203377"/>
            <a:ext cx="8516497" cy="5237341"/>
          </a:xfrm>
          <a:custGeom>
            <a:avLst/>
            <a:gdLst/>
            <a:ahLst/>
            <a:cxnLst/>
            <a:rect l="l" t="t" r="r" b="b"/>
            <a:pathLst>
              <a:path w="8516497" h="5237341">
                <a:moveTo>
                  <a:pt x="0" y="0"/>
                </a:moveTo>
                <a:lnTo>
                  <a:pt x="8516497" y="0"/>
                </a:lnTo>
                <a:lnTo>
                  <a:pt x="8516497" y="5237341"/>
                </a:lnTo>
                <a:lnTo>
                  <a:pt x="0" y="5237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235"/>
                </a:lnSpc>
              </a:pPr>
              <a:r>
                <a:rPr lang="en-US" sz="66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Summary of Key Insights - Time &amp; Traffic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0160" y="2402682"/>
            <a:ext cx="15727680" cy="673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Revenue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doubled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from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$81.7 K in January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to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$166.5 K in June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showing strong upward growth.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Transaction volume increased proportionally, confirming genuine customer expansion rather than price effects.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May and June 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marked the highest-performing months, indicating seasonal momentum.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Sales remained consistent across all weekdays, with no major weekday-weekend variation.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More than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50 % of total revenue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occurred between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 AM and 11 AM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highlighting the dominance of morning demand.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 AM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was the peak hour for both transactions and revenue.</a:t>
            </a:r>
          </a:p>
          <a:p>
            <a:pPr algn="just">
              <a:lnSpc>
                <a:spcPts val="2175"/>
              </a:lnSpc>
            </a:pPr>
            <a:endParaRPr lang="en-US" sz="3200" dirty="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40"/>
              </a:lnSpc>
            </a:pPr>
            <a:r>
              <a:rPr lang="en-US" sz="3200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takeaway: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Morning hours drive business performance and should guide staffing and promotional planning.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3219735"/>
            <a:ext cx="13716000" cy="3847529"/>
            <a:chOff x="0" y="0"/>
            <a:chExt cx="18288000" cy="5130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5130039"/>
            </a:xfrm>
            <a:custGeom>
              <a:avLst/>
              <a:gdLst/>
              <a:ahLst/>
              <a:cxnLst/>
              <a:rect l="l" t="t" r="r" b="b"/>
              <a:pathLst>
                <a:path w="18288000" h="5130039">
                  <a:moveTo>
                    <a:pt x="0" y="0"/>
                  </a:moveTo>
                  <a:lnTo>
                    <a:pt x="18288000" y="0"/>
                  </a:lnTo>
                  <a:lnTo>
                    <a:pt x="18288000" y="5130039"/>
                  </a:lnTo>
                  <a:lnTo>
                    <a:pt x="0" y="5130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8288000" cy="504431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8748"/>
                </a:lnSpc>
              </a:pPr>
              <a:r>
                <a:rPr lang="en-US" sz="8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From Beans to Business: </a:t>
              </a:r>
              <a:r>
                <a:rPr lang="en-US" sz="8100" b="1">
                  <a:solidFill>
                    <a:srgbClr val="432C1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Data-Driven Insights from Coffee Shop Sales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561104" y="6132328"/>
            <a:ext cx="4122155" cy="3539900"/>
          </a:xfrm>
          <a:custGeom>
            <a:avLst/>
            <a:gdLst/>
            <a:ahLst/>
            <a:cxnLst/>
            <a:rect l="l" t="t" r="r" b="b"/>
            <a:pathLst>
              <a:path w="4122155" h="3539900">
                <a:moveTo>
                  <a:pt x="0" y="0"/>
                </a:moveTo>
                <a:lnTo>
                  <a:pt x="4122155" y="0"/>
                </a:lnTo>
                <a:lnTo>
                  <a:pt x="4122155" y="3539900"/>
                </a:lnTo>
                <a:lnTo>
                  <a:pt x="0" y="353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68365" y="201441"/>
            <a:ext cx="2904618" cy="3715209"/>
          </a:xfrm>
          <a:custGeom>
            <a:avLst/>
            <a:gdLst/>
            <a:ahLst/>
            <a:cxnLst/>
            <a:rect l="l" t="t" r="r" b="b"/>
            <a:pathLst>
              <a:path w="2904618" h="3715209">
                <a:moveTo>
                  <a:pt x="0" y="0"/>
                </a:moveTo>
                <a:lnTo>
                  <a:pt x="2904618" y="0"/>
                </a:lnTo>
                <a:lnTo>
                  <a:pt x="2904618" y="3715209"/>
                </a:lnTo>
                <a:lnTo>
                  <a:pt x="0" y="3715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Key Insights - Store &amp; Product Insights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0160" y="2402682"/>
            <a:ext cx="15727680" cy="75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All three stores generated similar revenue, each contributing roughly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one-third of total sales ($698.8K).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recorded the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highest average order value (AOV)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suggesting stronger premium-product purchasing behavior.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categories dominated overall performance, accounting for about t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wo-thirds of total revenue.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Bakery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Drinking Chocolate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items served as effective complementary products for cross-selling opportunities.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Top-selling product types included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Barista Espresso, Brewed Chai Tea, Hot Chocolate, and Gourmet Brewed Coffee.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Product preferences were consistent across stores, indicating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 uniform customer profile.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Afternoon and evening sales were moderate, offering scope for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targeted off-peak promotions.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Conclusion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0160" y="2275826"/>
            <a:ext cx="15727680" cy="743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RQ1 - How do sales vary over time?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Sales showed a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strong upward trend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with revenue more than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doubling from January ($81.7K)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to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June ($166.5K).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Morning hours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(7–11 AM)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consistently generated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over half of total revenue,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confirming demand peaks during commuter times.</a:t>
            </a:r>
          </a:p>
          <a:p>
            <a:pPr algn="just">
              <a:lnSpc>
                <a:spcPts val="1820"/>
              </a:lnSpc>
            </a:pPr>
            <a:endParaRPr lang="en-US" sz="30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RQ2 - How do store locations differ?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All three stores performed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similarly in total revenue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indicating balanced demand.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had the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highest AOV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suggesting greater premium product purchasing.</a:t>
            </a:r>
          </a:p>
          <a:p>
            <a:pPr algn="just">
              <a:lnSpc>
                <a:spcPts val="1820"/>
              </a:lnSpc>
            </a:pPr>
            <a:endParaRPr lang="en-US" sz="30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RQ3 - Which products drive performance?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 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 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are the core revenue categories, together accounting for about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two-thirds of total sales.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Top-performing product types include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Barista Espresso, Brewed Chai Tea,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Hot Chocolate;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these items should be kept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highly available 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prominently featured across all stores.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Conclusion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0160" y="2208285"/>
            <a:ext cx="15727680" cy="744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RQ4 - What are the business recommendations?</a:t>
            </a:r>
          </a:p>
          <a:p>
            <a:pPr algn="just">
              <a:lnSpc>
                <a:spcPts val="489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Staffing: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Maintain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maximum staff between 7-11 AM</a:t>
            </a: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,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especially during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8-10 AM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peak hours.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Reduce evening staffing while ensuring steady service quality.</a:t>
            </a:r>
          </a:p>
          <a:p>
            <a:pPr algn="just">
              <a:lnSpc>
                <a:spcPts val="489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Inventory &amp; Menu: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Prioritize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Coffee, Tea, Bakery, and Drinking Chocolate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stock.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Promote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 beans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premium drinks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more at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given its higher AOV.</a:t>
            </a:r>
          </a:p>
          <a:p>
            <a:pPr algn="just">
              <a:lnSpc>
                <a:spcPts val="489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Marketing &amp; Promotions: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Introduce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combo offers (coffee + bakery)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during morning peaks.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Run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targeted afternoon promotions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to boost off-peak sales.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Highlight best-selling items in menus,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loyalty apps, and in-store signage.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3400" y="4112722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58600" y="3848100"/>
            <a:ext cx="1856503" cy="1894810"/>
          </a:xfrm>
          <a:custGeom>
            <a:avLst/>
            <a:gdLst/>
            <a:ahLst/>
            <a:cxnLst/>
            <a:rect l="l" t="t" r="r" b="b"/>
            <a:pathLst>
              <a:path w="2249194" h="2718060">
                <a:moveTo>
                  <a:pt x="0" y="0"/>
                </a:moveTo>
                <a:lnTo>
                  <a:pt x="2249194" y="0"/>
                </a:lnTo>
                <a:lnTo>
                  <a:pt x="2249194" y="2718060"/>
                </a:lnTo>
                <a:lnTo>
                  <a:pt x="0" y="2718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Team Members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622232"/>
            <a:ext cx="15590520" cy="228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Rishekesan Senthil Kumar Vanathi​</a:t>
            </a:r>
          </a:p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Sruthijha Pagolu​</a:t>
            </a:r>
          </a:p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Vikash Baabhu Ramesh Baabhu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Table of Contents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622232"/>
            <a:ext cx="15590520" cy="674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Project Overview &amp; Context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Definition &amp; Research Questions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Project Motivation &amp; Relevance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Methodology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Data Sources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Data Analysis Approach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Exploratory Data Analysis (EDA)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Key Insights &amp; Findings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Context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412207"/>
            <a:ext cx="15590520" cy="68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just">
              <a:lnSpc>
                <a:spcPts val="4968"/>
              </a:lnSpc>
              <a:buFont typeface="Arial"/>
              <a:buChar char="•"/>
            </a:pP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project analyzes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149,116 transactions</a:t>
            </a: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from a New York City coffee-shop chain with three locations: Hell’s Kitchen, Astoria, and Lower Manhattan, collected between</a:t>
            </a:r>
            <a:r>
              <a:rPr lang="en-US" sz="36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January 1 and June 30, 2023.</a:t>
            </a:r>
          </a:p>
          <a:p>
            <a:pPr algn="just">
              <a:lnSpc>
                <a:spcPts val="1380"/>
              </a:lnSpc>
            </a:pPr>
            <a:endParaRPr lang="en-US" sz="3600" b="1">
              <a:solidFill>
                <a:srgbClr val="522F1C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777243" lvl="1" indent="-388622" algn="just">
              <a:lnSpc>
                <a:spcPts val="4968"/>
              </a:lnSpc>
              <a:buFont typeface="Arial"/>
              <a:buChar char="•"/>
            </a:pP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Each transaction includes</a:t>
            </a:r>
            <a:r>
              <a:rPr lang="en-US" sz="36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date, time, store, product details, quantity, and unit price,</a:t>
            </a: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allowing us to derive trends in revenue, demand, and purchasing behavior.</a:t>
            </a:r>
          </a:p>
          <a:p>
            <a:pPr algn="just">
              <a:lnSpc>
                <a:spcPts val="1379"/>
              </a:lnSpc>
            </a:pPr>
            <a:endParaRPr lang="en-US" sz="36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77243" lvl="1" indent="-388622" algn="just">
              <a:lnSpc>
                <a:spcPts val="4968"/>
              </a:lnSpc>
              <a:buFont typeface="Arial"/>
              <a:buChar char="•"/>
            </a:pP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The business offers a range of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Coffee, Tea, Bakery items, Drinking Chocolate, Coffee Beans</a:t>
            </a:r>
            <a:r>
              <a:rPr lang="en-US" sz="3600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,</a:t>
            </a: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branded products.</a:t>
            </a:r>
          </a:p>
          <a:p>
            <a:pPr algn="just">
              <a:lnSpc>
                <a:spcPts val="1379"/>
              </a:lnSpc>
            </a:pPr>
            <a:endParaRPr lang="en-US" sz="36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77243" lvl="1" indent="-388622" algn="just">
              <a:lnSpc>
                <a:spcPts val="4968"/>
              </a:lnSpc>
              <a:buFont typeface="Arial"/>
              <a:buChar char="•"/>
            </a:pP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Our goal is to transform raw sales logs into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actionable visual insights</a:t>
            </a: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that inform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staffing, inventory, and marketing decisions</a:t>
            </a:r>
            <a:r>
              <a:rPr lang="en-US" sz="3600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Problem Definition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412207"/>
            <a:ext cx="15681960" cy="738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Problem:</a:t>
            </a:r>
            <a:r>
              <a:rPr lang="en-US" sz="3399" b="1" i="1">
                <a:solidFill>
                  <a:srgbClr val="261001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The coffee shop chain possesses extensive transaction data but lacks a clear visual narrative that reveals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when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customers buy,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what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they buy, and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which stores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or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products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drive revenue.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Research Questions:</a:t>
            </a:r>
          </a:p>
          <a:p>
            <a:pPr marL="734059" lvl="1" indent="-367030" algn="just">
              <a:lnSpc>
                <a:spcPts val="4691"/>
              </a:lnSpc>
              <a:buAutoNum type="arabicPeriod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Temporal Trends: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How do sales vary over time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(by month, day of week, and hour of day)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across the six-month period?</a:t>
            </a:r>
          </a:p>
          <a:p>
            <a:pPr marL="734059" lvl="1" indent="-367030" algn="just">
              <a:lnSpc>
                <a:spcPts val="4691"/>
              </a:lnSpc>
              <a:buAutoNum type="arabicPeriod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Store Performance: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How do the three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store locations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differ in revenue, order volume, and average order value (AOV)?</a:t>
            </a:r>
          </a:p>
          <a:p>
            <a:pPr marL="734059" lvl="1" indent="-367030" algn="just">
              <a:lnSpc>
                <a:spcPts val="4691"/>
              </a:lnSpc>
              <a:buAutoNum type="arabicPeriod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Drivers: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Which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categories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types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generate the most revenue and sales volume?</a:t>
            </a:r>
          </a:p>
          <a:p>
            <a:pPr marL="734059" lvl="1" indent="-367030" algn="just">
              <a:lnSpc>
                <a:spcPts val="4691"/>
              </a:lnSpc>
              <a:buAutoNum type="arabicPeriod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Business Actions: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Based on these patterns, what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recommendations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can improve staffing, inventory, and promotional strategies?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Project Motivation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421732"/>
            <a:ext cx="15681960" cy="744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Operational Efficiency: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Staffing schedules and store hours should align with </a:t>
            </a:r>
            <a:r>
              <a:rPr lang="en-US" sz="3200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actual customer traffic patterns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such as the morning rush versus slower afternoon hours to optimize labor costs and service quality.</a:t>
            </a:r>
          </a:p>
          <a:p>
            <a:pPr algn="just">
              <a:lnSpc>
                <a:spcPts val="2070"/>
              </a:lnSpc>
            </a:pPr>
            <a:endParaRPr lang="en-US" sz="32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41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Inventory Optimization: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Understanding which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categories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(e.g., Coffee, Tea, Bakery) perform best at specific stores enables smarter procurement and reduces waste from overstocking low-demand items.</a:t>
            </a:r>
          </a:p>
          <a:p>
            <a:pPr algn="just">
              <a:lnSpc>
                <a:spcPts val="2070"/>
              </a:lnSpc>
            </a:pPr>
            <a:endParaRPr lang="en-US" sz="32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41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Targeted Marketing: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Knowing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low-traffic hours or underperforming product types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helps design promotions that attract customers during off-peak times and balance demand across the day.</a:t>
            </a:r>
          </a:p>
          <a:p>
            <a:pPr algn="just">
              <a:lnSpc>
                <a:spcPts val="2070"/>
              </a:lnSpc>
            </a:pPr>
            <a:endParaRPr lang="en-US" sz="32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41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Visualization Value: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This dataset demonstrates how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effective data visualization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converts raw sales logs into clear, actionable insightsthat support better decision-making, not just aesthetically pleasing charts.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Proposed Methodology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235614"/>
            <a:ext cx="15681960" cy="764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Data Preparation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Loaded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149,116 transactions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(11 variables) from three NYC locations.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Cleaned data, handled missing values, and derived fields:</a:t>
            </a:r>
          </a:p>
          <a:p>
            <a:pPr algn="ctr">
              <a:lnSpc>
                <a:spcPts val="4691"/>
              </a:lnSpc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  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sales = qty × unit price, day of week, month, hour</a:t>
            </a:r>
          </a:p>
          <a:p>
            <a:pPr algn="just">
              <a:lnSpc>
                <a:spcPts val="2070"/>
              </a:lnSpc>
            </a:pPr>
            <a:endParaRPr lang="en-US" sz="3399" i="1">
              <a:solidFill>
                <a:srgbClr val="261001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Exploratory Data Analysis (EDA)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Aggregated by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time, store, 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category/type.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Computed key metrics: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revenue, quantity sold, transactions,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AOV.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Designed visualizations to uncover temporal, store, and product patterns.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Visualization &amp; Insight Generation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Applied information visualization principles for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clarity and accuracy.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Interpreted visuals to generate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business insights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on staffing, inventory, and marketing.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 source​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235614"/>
            <a:ext cx="15681960" cy="698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Dataset: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Coffee Shop Sales - Transactions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(Kaggle).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 Range: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January 1 - June 30, 2023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(6 months).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Records: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149,116 transactions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across three NYC stores -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Hell’s Kitchen, Astoria,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Manhattan.</a:t>
            </a:r>
          </a:p>
          <a:p>
            <a:pPr algn="just">
              <a:lnSpc>
                <a:spcPts val="2070"/>
              </a:lnSpc>
            </a:pPr>
            <a:endParaRPr lang="en-US" sz="3399" b="1">
              <a:solidFill>
                <a:srgbClr val="522F1C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Fields:</a:t>
            </a:r>
          </a:p>
          <a:p>
            <a:pPr marL="1468119" lvl="2" indent="-489373" algn="just">
              <a:lnSpc>
                <a:spcPts val="4691"/>
              </a:lnSpc>
              <a:buFont typeface="Arial"/>
              <a:buChar char="⚬"/>
            </a:pP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Transaction: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date, time, quantity, and unit price</a:t>
            </a:r>
          </a:p>
          <a:p>
            <a:pPr marL="1468119" lvl="2" indent="-489373" algn="just">
              <a:lnSpc>
                <a:spcPts val="4691"/>
              </a:lnSpc>
              <a:buFont typeface="Arial"/>
              <a:buChar char="⚬"/>
            </a:pP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Store: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location identifiers</a:t>
            </a:r>
          </a:p>
          <a:p>
            <a:pPr marL="1468119" lvl="2" indent="-489373" algn="just">
              <a:lnSpc>
                <a:spcPts val="4691"/>
              </a:lnSpc>
              <a:buFont typeface="Arial"/>
              <a:buChar char="⚬"/>
            </a:pP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Product: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category, type, and details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Derived Metric:</a:t>
            </a:r>
          </a:p>
          <a:p>
            <a:pPr marL="1468119" lvl="2" indent="-489373" algn="just">
              <a:lnSpc>
                <a:spcPts val="4691"/>
              </a:lnSpc>
              <a:buFont typeface="Arial"/>
              <a:buChar char="⚬"/>
            </a:pP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Sales (Revenue)</a:t>
            </a:r>
            <a:r>
              <a:rPr lang="en-US" sz="3399" i="1">
                <a:solidFill>
                  <a:srgbClr val="522F1C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=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transaction_qty × unit_price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1626</Words>
  <Application>Microsoft Macintosh PowerPoint</Application>
  <PresentationFormat>Custom</PresentationFormat>
  <Paragraphs>157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 (MS) Bold</vt:lpstr>
      <vt:lpstr>Calibri (MS)</vt:lpstr>
      <vt:lpstr>HK Grotesk Bold</vt:lpstr>
      <vt:lpstr>Arial</vt:lpstr>
      <vt:lpstr>Calibri (MS) Italics</vt:lpstr>
      <vt:lpstr>Calibri</vt:lpstr>
      <vt:lpstr>Calibri (MS)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5602 - Group Presentation Final Report Template.pptx</dc:title>
  <cp:lastModifiedBy>Sruthijha Pagolu</cp:lastModifiedBy>
  <cp:revision>5</cp:revision>
  <dcterms:created xsi:type="dcterms:W3CDTF">2006-08-16T00:00:00Z</dcterms:created>
  <dcterms:modified xsi:type="dcterms:W3CDTF">2025-12-03T23:37:28Z</dcterms:modified>
  <dc:identifier>DAG6erodDP8</dc:identifier>
</cp:coreProperties>
</file>